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8F342-E0ED-45C7-A6DD-2DABB2A9453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B5D7B-8B42-4152-9C8F-0C4A9E455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5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B5D7B-8B42-4152-9C8F-0C4A9E45537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8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1681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60333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4495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241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4807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8294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4772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27598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85550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48641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99588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9656-4AF0-4AFD-9B4C-0BE7E36EC8F4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4527E-15F3-4849-A1AC-74AFD84C0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8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52491"/>
            <a:ext cx="7315200" cy="1754326"/>
          </a:xfr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Родовой травматизм матери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05064"/>
            <a:ext cx="7315200" cy="2603790"/>
          </a:xfr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Цикл: «Современные аспекты акушерской помощи в родовспомогательных учреждениях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Иконникова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338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2324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Признаками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разрыва матки являются:</a:t>
            </a:r>
          </a:p>
          <a:p>
            <a:r>
              <a:rPr lang="ru-RU" sz="2400" dirty="0" smtClean="0"/>
              <a:t>симптомы </a:t>
            </a:r>
            <a:r>
              <a:rPr lang="ru-RU" sz="2400" dirty="0"/>
              <a:t>раздражения брюшины или самостоятельные боли в животе, особенно в нижних </a:t>
            </a:r>
            <a:r>
              <a:rPr lang="ru-RU" sz="2400" dirty="0" smtClean="0"/>
              <a:t>отделах;</a:t>
            </a:r>
            <a:endParaRPr lang="ru-RU" sz="2400" dirty="0"/>
          </a:p>
          <a:p>
            <a:r>
              <a:rPr lang="ru-RU" sz="2400" dirty="0" smtClean="0"/>
              <a:t>вздутие </a:t>
            </a:r>
            <a:r>
              <a:rPr lang="ru-RU" sz="2400" dirty="0"/>
              <a:t>живота, тошноту, рвоту, ощущение "хруста" при пальпации передней брюшной </a:t>
            </a:r>
            <a:r>
              <a:rPr lang="ru-RU" sz="2400" dirty="0" smtClean="0"/>
              <a:t>стенки; </a:t>
            </a:r>
            <a:endParaRPr lang="ru-RU" sz="2400" dirty="0"/>
          </a:p>
          <a:p>
            <a:r>
              <a:rPr lang="ru-RU" sz="2400" dirty="0"/>
              <a:t>нарастающую гематому рядом с маткой и распространяющуюся вверх по боковой стенке </a:t>
            </a:r>
            <a:r>
              <a:rPr lang="ru-RU" sz="2400" dirty="0" smtClean="0"/>
              <a:t>таза;</a:t>
            </a:r>
            <a:endParaRPr lang="ru-RU" sz="2400" dirty="0"/>
          </a:p>
          <a:p>
            <a:r>
              <a:rPr lang="ru-RU" sz="2400" dirty="0"/>
              <a:t>внезапное ухудшение состояния роженицы или родильницы( учащение пульса, падение АД, бледность кожных покровов, слабость при сохраненном </a:t>
            </a:r>
            <a:r>
              <a:rPr lang="ru-RU" sz="2400" dirty="0" smtClean="0"/>
              <a:t>сознании);</a:t>
            </a:r>
            <a:endParaRPr lang="ru-RU" sz="2400" dirty="0"/>
          </a:p>
          <a:p>
            <a:r>
              <a:rPr lang="ru-RU" sz="2400" dirty="0" smtClean="0"/>
              <a:t>подвижность</a:t>
            </a:r>
            <a:r>
              <a:rPr lang="ru-RU" sz="2400" dirty="0"/>
              <a:t>, до того фиксированной ко входу в малый таз, головки </a:t>
            </a:r>
            <a:r>
              <a:rPr lang="ru-RU" sz="2400" dirty="0" smtClean="0"/>
              <a:t>плода; </a:t>
            </a:r>
            <a:endParaRPr lang="ru-RU" sz="2400" dirty="0"/>
          </a:p>
          <a:p>
            <a:r>
              <a:rPr lang="ru-RU" sz="2400" dirty="0"/>
              <a:t>прекращение родовой </a:t>
            </a:r>
            <a:r>
              <a:rPr lang="ru-RU" sz="2400" dirty="0" smtClean="0"/>
              <a:t>деятельности</a:t>
            </a:r>
            <a:r>
              <a:rPr lang="ru-RU" sz="2400" dirty="0"/>
              <a:t>;</a:t>
            </a:r>
          </a:p>
          <a:p>
            <a:r>
              <a:rPr lang="ru-RU" sz="2400" dirty="0"/>
              <a:t>отсутствие сердцебиения </a:t>
            </a:r>
            <a:r>
              <a:rPr lang="ru-RU" sz="2400" dirty="0" smtClean="0"/>
              <a:t>плода;</a:t>
            </a:r>
            <a:endParaRPr lang="ru-RU" sz="2400" dirty="0"/>
          </a:p>
          <a:p>
            <a:r>
              <a:rPr lang="ru-RU" sz="2400" dirty="0" smtClean="0"/>
              <a:t>пальпация  </a:t>
            </a:r>
            <a:r>
              <a:rPr lang="ru-RU" sz="2400" dirty="0"/>
              <a:t>частей плода  под передней брюшной стенкой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7477711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938992"/>
          </a:xfrm>
        </p:spPr>
        <p:txBody>
          <a:bodyPr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ОКАЗАНИЯ НЕОТЛОЖНОЙ ПОМОЩИ ПРИ РАЗРЫВАХ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53943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dirty="0"/>
              <a:t>При появлении симптомов угрожающего разрыва матки необходимо немедленно прекратить родовую деятельность и закончить роды оперативным путем- кесаревым сечением При мертвом плоде и при головке плода, находящейся в полости малого таза - </a:t>
            </a:r>
            <a:r>
              <a:rPr lang="ru-RU" dirty="0" err="1"/>
              <a:t>плодоразрушающая</a:t>
            </a:r>
            <a:r>
              <a:rPr lang="ru-RU" dirty="0"/>
              <a:t> операция.</a:t>
            </a:r>
          </a:p>
        </p:txBody>
      </p:sp>
    </p:spTree>
    <p:extLst>
      <p:ext uri="{BB962C8B-B14F-4D97-AF65-F5344CB8AC3E}">
        <p14:creationId xmlns:p14="http://schemas.microsoft.com/office/powerpoint/2010/main" val="4274696301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РАЗРЫВЫ ШЕЙКИ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920880" cy="431502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Причины:</a:t>
            </a:r>
          </a:p>
          <a:p>
            <a:r>
              <a:rPr lang="ru-RU" sz="2800" dirty="0" smtClean="0"/>
              <a:t>Изменения </a:t>
            </a:r>
            <a:r>
              <a:rPr lang="ru-RU" sz="2800" dirty="0"/>
              <a:t>шейки матки воспалительного характера, рубцовые </a:t>
            </a:r>
            <a:r>
              <a:rPr lang="ru-RU" sz="2800" dirty="0" smtClean="0"/>
              <a:t>изменения;</a:t>
            </a:r>
            <a:endParaRPr lang="ru-RU" sz="2800" dirty="0"/>
          </a:p>
          <a:p>
            <a:r>
              <a:rPr lang="ru-RU" sz="2800" dirty="0" smtClean="0"/>
              <a:t>Ригидность </a:t>
            </a:r>
            <a:r>
              <a:rPr lang="ru-RU" sz="2800" dirty="0"/>
              <a:t>шейки матки у пожилых </a:t>
            </a:r>
            <a:r>
              <a:rPr lang="ru-RU" sz="2800" dirty="0" smtClean="0"/>
              <a:t>первородящих;</a:t>
            </a:r>
            <a:endParaRPr lang="ru-RU" sz="2800" dirty="0"/>
          </a:p>
          <a:p>
            <a:r>
              <a:rPr lang="ru-RU" sz="2800" dirty="0" smtClean="0"/>
              <a:t>Чрезмерное </a:t>
            </a:r>
            <a:r>
              <a:rPr lang="ru-RU" sz="2800" dirty="0"/>
              <a:t>растяжение шейки матки при крупном плоде, разгибательных </a:t>
            </a:r>
            <a:r>
              <a:rPr lang="ru-RU" sz="2800" dirty="0" err="1"/>
              <a:t>предлежаниях</a:t>
            </a:r>
            <a:r>
              <a:rPr lang="ru-RU" sz="2800" dirty="0"/>
              <a:t> головки </a:t>
            </a:r>
            <a:r>
              <a:rPr lang="ru-RU" sz="2800" dirty="0" smtClean="0"/>
              <a:t>плода;</a:t>
            </a:r>
            <a:endParaRPr lang="ru-RU" sz="2800" dirty="0"/>
          </a:p>
          <a:p>
            <a:r>
              <a:rPr lang="ru-RU" sz="2800" dirty="0" smtClean="0"/>
              <a:t>Быстрые </a:t>
            </a:r>
            <a:r>
              <a:rPr lang="ru-RU" sz="2800" dirty="0"/>
              <a:t>и стремительные роды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229554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03154"/>
          </a:xfrm>
        </p:spPr>
        <p:txBody>
          <a:bodyPr>
            <a:spAutoFit/>
          </a:bodyPr>
          <a:lstStyle/>
          <a:p>
            <a:r>
              <a:rPr lang="ru-RU" dirty="0" smtClean="0"/>
              <a:t>Длительные роды при преждевременном излитии околоплодных вод;</a:t>
            </a:r>
          </a:p>
          <a:p>
            <a:r>
              <a:rPr lang="ru-RU" dirty="0" smtClean="0"/>
              <a:t>Длительное ущемление шейки матки между головкой плода и костями таза;</a:t>
            </a:r>
          </a:p>
          <a:p>
            <a:r>
              <a:rPr lang="ru-RU" dirty="0" smtClean="0"/>
              <a:t>Оперативные роды - щипцы, вакуум-экстракция плода, извлечение плода за тазовый конец, ручное отделение и выделение последа;</a:t>
            </a:r>
          </a:p>
          <a:p>
            <a:r>
              <a:rPr lang="ru-RU" dirty="0" err="1" smtClean="0"/>
              <a:t>Плодоразрушающие</a:t>
            </a:r>
            <a:r>
              <a:rPr lang="ru-RU" dirty="0" smtClean="0"/>
              <a:t> операции;</a:t>
            </a:r>
          </a:p>
          <a:p>
            <a:r>
              <a:rPr lang="ru-RU" dirty="0" smtClean="0"/>
              <a:t>Нерациональное ведение II периода родов - ранняя потужная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973285709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385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Разрывы шейки матки в зависимости от глубины делят на три степени:</a:t>
            </a:r>
          </a:p>
          <a:p>
            <a:pPr marL="722313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степень </a:t>
            </a:r>
            <a:r>
              <a:rPr lang="ru-RU" sz="2800" dirty="0"/>
              <a:t>- разрывы шейки матки с одной или с обеих сторон не более 2 </a:t>
            </a:r>
            <a:r>
              <a:rPr lang="ru-RU" sz="2800" dirty="0" smtClean="0"/>
              <a:t>см;</a:t>
            </a:r>
            <a:endParaRPr lang="ru-RU" sz="2800" dirty="0"/>
          </a:p>
          <a:p>
            <a:pPr marL="722313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степень </a:t>
            </a:r>
            <a:r>
              <a:rPr lang="ru-RU" sz="2800" dirty="0"/>
              <a:t>- разрывы длиной более 2 см, но не доходящие до сводов </a:t>
            </a:r>
            <a:r>
              <a:rPr lang="ru-RU" sz="2800" dirty="0" smtClean="0"/>
              <a:t>влагалища;</a:t>
            </a:r>
            <a:endParaRPr lang="ru-RU" sz="2800" dirty="0"/>
          </a:p>
          <a:p>
            <a:pPr marL="722313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степень </a:t>
            </a:r>
            <a:r>
              <a:rPr lang="ru-RU" sz="2800" dirty="0"/>
              <a:t>- разрывы, доходящие до сводов влагалища и переходящие на них.</a:t>
            </a:r>
          </a:p>
          <a:p>
            <a:pPr marL="0" indent="0">
              <a:buNone/>
            </a:pPr>
            <a:r>
              <a:rPr lang="ru-RU" sz="2800" dirty="0"/>
              <a:t>Единственным симптомом разрыва шейки матки является кровотечение из влагалища при хорошо сократившейся матке, в основном после рождения плода и последа. Вытекающая кровь имеет алый цвет. </a:t>
            </a:r>
          </a:p>
        </p:txBody>
      </p:sp>
    </p:spTree>
    <p:extLst>
      <p:ext uri="{BB962C8B-B14F-4D97-AF65-F5344CB8AC3E}">
        <p14:creationId xmlns:p14="http://schemas.microsoft.com/office/powerpoint/2010/main" val="4245554857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230832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/>
              <a:t>Для диагностики разрывов шейки матки всем родильницам  необходимо проводить осмотр шейки матки с помощью зеркал сразу после родов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6409290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1152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dirty="0"/>
              <a:t>На разрыв шейки накладывают отдельные узловые швы кетгутом через все слои ее стенки со стороны влагалища, начиная от верхнего угла разрыва по направлению к наружному зеву. При этом первый шов с целью гемостаза накладывают несколько выше начала разрыва.</a:t>
            </a:r>
          </a:p>
          <a:p>
            <a:pPr marL="0" indent="0">
              <a:buNone/>
            </a:pPr>
            <a:r>
              <a:rPr lang="ru-RU" dirty="0"/>
              <a:t>Ведение послеродового периода обычное. Специальный уход за шейкой матки не требуется. </a:t>
            </a:r>
          </a:p>
        </p:txBody>
      </p:sp>
    </p:spTree>
    <p:extLst>
      <p:ext uri="{BB962C8B-B14F-4D97-AF65-F5344CB8AC3E}">
        <p14:creationId xmlns:p14="http://schemas.microsoft.com/office/powerpoint/2010/main" val="2239579913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РАЗРЫВЫ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ПРОМЕЖНОСТИ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50920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Причинами разрывов могут быть:</a:t>
            </a:r>
          </a:p>
          <a:p>
            <a:r>
              <a:rPr lang="ru-RU" dirty="0" smtClean="0"/>
              <a:t>ригидность </a:t>
            </a:r>
            <a:r>
              <a:rPr lang="ru-RU" dirty="0"/>
              <a:t>тканей у первородящих старше 30 </a:t>
            </a:r>
            <a:r>
              <a:rPr lang="ru-RU" dirty="0" smtClean="0"/>
              <a:t>лет;</a:t>
            </a:r>
            <a:endParaRPr lang="ru-RU" dirty="0"/>
          </a:p>
          <a:p>
            <a:r>
              <a:rPr lang="ru-RU" dirty="0" smtClean="0"/>
              <a:t>рубцы</a:t>
            </a:r>
            <a:r>
              <a:rPr lang="ru-RU" dirty="0"/>
              <a:t>, оставшиеся после предшествующих </a:t>
            </a:r>
            <a:r>
              <a:rPr lang="ru-RU" dirty="0" smtClean="0"/>
              <a:t>родов; </a:t>
            </a:r>
            <a:endParaRPr lang="ru-RU" dirty="0"/>
          </a:p>
          <a:p>
            <a:r>
              <a:rPr lang="ru-RU" dirty="0" smtClean="0"/>
              <a:t>высокая промежность;</a:t>
            </a:r>
            <a:endParaRPr lang="ru-RU" dirty="0"/>
          </a:p>
          <a:p>
            <a:r>
              <a:rPr lang="ru-RU" dirty="0" smtClean="0"/>
              <a:t>крупный плод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прорезывание головки большим размером при разгибательных </a:t>
            </a:r>
            <a:r>
              <a:rPr lang="ru-RU" dirty="0" err="1" smtClean="0"/>
              <a:t>предлежаниях</a:t>
            </a:r>
            <a:r>
              <a:rPr lang="ru-RU" dirty="0" smtClean="0"/>
              <a:t>, заднем виде затылочного </a:t>
            </a:r>
            <a:r>
              <a:rPr lang="ru-RU" dirty="0" err="1" smtClean="0"/>
              <a:t>предлежания</a:t>
            </a:r>
            <a:r>
              <a:rPr lang="ru-RU" dirty="0"/>
              <a:t>;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05415951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64710"/>
          </a:xfrm>
        </p:spPr>
        <p:txBody>
          <a:bodyPr>
            <a:spAutoFit/>
          </a:bodyPr>
          <a:lstStyle/>
          <a:p>
            <a:r>
              <a:rPr lang="ru-RU" sz="3600" dirty="0" smtClean="0"/>
              <a:t>оперативное </a:t>
            </a:r>
            <a:r>
              <a:rPr lang="ru-RU" sz="3600" dirty="0" err="1" smtClean="0"/>
              <a:t>родоразрешение</a:t>
            </a:r>
            <a:r>
              <a:rPr lang="ru-RU" sz="3600" dirty="0" smtClean="0"/>
              <a:t> (акушерские щипцы, вакуум-экстракция, извлечение плода за тазовый конец);</a:t>
            </a:r>
          </a:p>
          <a:p>
            <a:r>
              <a:rPr lang="ru-RU" sz="3600" dirty="0" smtClean="0"/>
              <a:t>анатомически узкий таз;</a:t>
            </a:r>
          </a:p>
          <a:p>
            <a:r>
              <a:rPr lang="ru-RU" sz="3600" dirty="0" smtClean="0"/>
              <a:t>быстрые и стремительные роды;</a:t>
            </a:r>
          </a:p>
          <a:p>
            <a:r>
              <a:rPr lang="ru-RU" sz="3600" dirty="0" smtClean="0"/>
              <a:t>неправильное оказание акушерского пособия (преждевременное разгибание и прорезывание головки плода).</a:t>
            </a:r>
          </a:p>
        </p:txBody>
      </p:sp>
    </p:spTree>
    <p:extLst>
      <p:ext uri="{BB962C8B-B14F-4D97-AF65-F5344CB8AC3E}">
        <p14:creationId xmlns:p14="http://schemas.microsoft.com/office/powerpoint/2010/main" val="1284865129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63231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Травме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промежности предшествуют признаки</a:t>
            </a:r>
            <a:r>
              <a:rPr lang="ru-RU" sz="3600" dirty="0"/>
              <a:t>, свидетельствующие об угрозе ее разрыва:</a:t>
            </a:r>
          </a:p>
          <a:p>
            <a:r>
              <a:rPr lang="ru-RU" sz="3600" dirty="0" smtClean="0"/>
              <a:t>значительное </a:t>
            </a:r>
            <a:r>
              <a:rPr lang="ru-RU" sz="3600" dirty="0"/>
              <a:t>выпячивание </a:t>
            </a:r>
            <a:r>
              <a:rPr lang="ru-RU" sz="3600" dirty="0" smtClean="0"/>
              <a:t>промежности;</a:t>
            </a:r>
            <a:endParaRPr lang="ru-RU" sz="3600" dirty="0"/>
          </a:p>
          <a:p>
            <a:r>
              <a:rPr lang="ru-RU" sz="3600" dirty="0" smtClean="0"/>
              <a:t>ее </a:t>
            </a:r>
            <a:r>
              <a:rPr lang="ru-RU" sz="3600" dirty="0"/>
              <a:t>цианоз вследствие венозного </a:t>
            </a:r>
            <a:r>
              <a:rPr lang="ru-RU" sz="3600" dirty="0" smtClean="0"/>
              <a:t>застоя;</a:t>
            </a:r>
            <a:endParaRPr lang="ru-RU" sz="3600" dirty="0"/>
          </a:p>
          <a:p>
            <a:r>
              <a:rPr lang="ru-RU" sz="3600" dirty="0" smtClean="0"/>
              <a:t>отек </a:t>
            </a:r>
            <a:r>
              <a:rPr lang="ru-RU" sz="3600" dirty="0"/>
              <a:t>и блеск </a:t>
            </a:r>
            <a:r>
              <a:rPr lang="ru-RU" sz="3600" dirty="0" smtClean="0"/>
              <a:t>тканей;</a:t>
            </a:r>
            <a:endParaRPr lang="ru-RU" sz="3600" dirty="0"/>
          </a:p>
          <a:p>
            <a:r>
              <a:rPr lang="ru-RU" sz="3600" dirty="0" smtClean="0"/>
              <a:t>бледность </a:t>
            </a:r>
            <a:r>
              <a:rPr lang="ru-RU" sz="3600" dirty="0"/>
              <a:t>кожных </a:t>
            </a:r>
            <a:r>
              <a:rPr lang="ru-RU" sz="3600" dirty="0" smtClean="0"/>
              <a:t>покровов;</a:t>
            </a:r>
            <a:endParaRPr lang="ru-RU" sz="3600" dirty="0"/>
          </a:p>
          <a:p>
            <a:r>
              <a:rPr lang="ru-RU" sz="3600" dirty="0" smtClean="0"/>
              <a:t>появление </a:t>
            </a:r>
            <a:r>
              <a:rPr lang="ru-RU" sz="3600" dirty="0"/>
              <a:t>трещины на коже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482525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088415" cy="452431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/>
              <a:t>Различают разрывы тела матки, шейки матки, влагалища, наружных половых органов, промежности, гематомы наружных половых органов и влагалища, острый выворот матки, растяжение и разрывы сочленений малого таза, мочеполовые и кишечно-половые свищи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65922652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2151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глубине повреждения травмы промежности делят на три степени: </a:t>
            </a:r>
          </a:p>
          <a:p>
            <a:pPr marL="722313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степени </a:t>
            </a:r>
            <a:r>
              <a:rPr lang="ru-RU" sz="2800" dirty="0"/>
              <a:t>- это нарушение целостности кожи и подкожной жировой клетчатки задней </a:t>
            </a:r>
            <a:r>
              <a:rPr lang="ru-RU" sz="2800" dirty="0" smtClean="0"/>
              <a:t>спайки;</a:t>
            </a:r>
            <a:endParaRPr lang="ru-RU" sz="2800" dirty="0"/>
          </a:p>
          <a:p>
            <a:pPr marL="722313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степени </a:t>
            </a:r>
            <a:r>
              <a:rPr lang="ru-RU" sz="2800" dirty="0"/>
              <a:t>- нарушены кожа промежности, подкожная жировая клетчатка, мышцы тазового дна, задняя или боковые стенки </a:t>
            </a:r>
            <a:r>
              <a:rPr lang="ru-RU" sz="2800" dirty="0" smtClean="0"/>
              <a:t>влагалища;</a:t>
            </a:r>
            <a:endParaRPr lang="ru-RU" sz="2800" dirty="0"/>
          </a:p>
          <a:p>
            <a:pPr marL="722313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степени </a:t>
            </a:r>
            <a:r>
              <a:rPr lang="ru-RU" sz="2800" dirty="0"/>
              <a:t>- кроме вышеперечисленных образований происходит разрыв наружного сфинктера прямой кишки, а иногда и передней стенки прямой кишки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6814068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3368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Зашивание разрывов промежности I и II степени:</a:t>
            </a:r>
          </a:p>
          <a:p>
            <a:r>
              <a:rPr lang="ru-RU" sz="2400" dirty="0" smtClean="0"/>
              <a:t>начинают </a:t>
            </a:r>
            <a:r>
              <a:rPr lang="ru-RU" sz="2400" dirty="0"/>
              <a:t>наложением отдельного </a:t>
            </a:r>
            <a:r>
              <a:rPr lang="ru-RU" sz="2400" dirty="0" err="1"/>
              <a:t>кетгутового</a:t>
            </a:r>
            <a:r>
              <a:rPr lang="ru-RU" sz="2400" dirty="0"/>
              <a:t> шва на верхний угол раны стенки </a:t>
            </a:r>
            <a:r>
              <a:rPr lang="ru-RU" sz="2400" dirty="0" smtClean="0"/>
              <a:t>влагалища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отдельными </a:t>
            </a:r>
            <a:r>
              <a:rPr lang="ru-RU" sz="2400" dirty="0" err="1"/>
              <a:t>кетгутовыми</a:t>
            </a:r>
            <a:r>
              <a:rPr lang="ru-RU" sz="2400" dirty="0"/>
              <a:t> швами соединяют разорванные мышцы тазового </a:t>
            </a:r>
            <a:r>
              <a:rPr lang="ru-RU" sz="2400" dirty="0" smtClean="0"/>
              <a:t>дна;</a:t>
            </a:r>
            <a:endParaRPr lang="ru-RU" sz="2400" dirty="0"/>
          </a:p>
          <a:p>
            <a:r>
              <a:rPr lang="ru-RU" sz="2400" dirty="0" smtClean="0"/>
              <a:t>накладывают </a:t>
            </a:r>
            <a:r>
              <a:rPr lang="ru-RU" sz="2400" dirty="0"/>
              <a:t>отдельные узловые или непрерывный </a:t>
            </a:r>
            <a:r>
              <a:rPr lang="ru-RU" sz="2400" dirty="0" err="1"/>
              <a:t>кетгутовый</a:t>
            </a:r>
            <a:r>
              <a:rPr lang="ru-RU" sz="2400" dirty="0"/>
              <a:t> шов на разрыв </a:t>
            </a:r>
            <a:r>
              <a:rPr lang="ru-RU" sz="2400" dirty="0" smtClean="0"/>
              <a:t>влагалища;</a:t>
            </a:r>
            <a:endParaRPr lang="ru-RU" sz="2400" dirty="0"/>
          </a:p>
          <a:p>
            <a:r>
              <a:rPr lang="ru-RU" sz="2400" dirty="0" smtClean="0"/>
              <a:t>отдельные </a:t>
            </a:r>
            <a:r>
              <a:rPr lang="ru-RU" sz="2400" dirty="0"/>
              <a:t>узловые </a:t>
            </a:r>
            <a:r>
              <a:rPr lang="ru-RU" sz="2400" dirty="0" err="1"/>
              <a:t>кетгутовые</a:t>
            </a:r>
            <a:r>
              <a:rPr lang="ru-RU" sz="2400" dirty="0"/>
              <a:t> швы на подкожную жировую клетчатку </a:t>
            </a:r>
            <a:r>
              <a:rPr lang="ru-RU" sz="2400" dirty="0" smtClean="0"/>
              <a:t>промежности;</a:t>
            </a:r>
            <a:endParaRPr lang="ru-RU" sz="2400" dirty="0"/>
          </a:p>
          <a:p>
            <a:r>
              <a:rPr lang="ru-RU" sz="2400" dirty="0" smtClean="0"/>
              <a:t>отдельные </a:t>
            </a:r>
            <a:r>
              <a:rPr lang="ru-RU" sz="2400" dirty="0"/>
              <a:t>узловые шелковые швы или косметический шов кетгутом на кожу промежности.</a:t>
            </a:r>
          </a:p>
          <a:p>
            <a:pPr marL="0" indent="0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разрывах промежности III степени швы накладывать должен врач-проктолог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433057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РАЗРЫВЫ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ВЛАГАЛИЩА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147248" cy="297312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/>
              <a:t>Разрывы влагалища часто бывают продолжением разрывов промежности, но могут возникать самостоятельно.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Разрывы влагалища могут располагаться в нижней, средней и верхней его трети.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461671038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0768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dirty="0" smtClean="0"/>
              <a:t>Каждый разрыв влагалищной стенки сопровождается кровотечением. Поэтому стенки влагалища должны быть осмотрены при помощи зеркал даже при незначительном кровотечении.</a:t>
            </a:r>
          </a:p>
          <a:p>
            <a:pPr marL="0" indent="0">
              <a:buNone/>
            </a:pPr>
            <a:r>
              <a:rPr lang="ru-RU" dirty="0" smtClean="0"/>
              <a:t>Зашивание разрывов производят отдельными </a:t>
            </a:r>
            <a:r>
              <a:rPr lang="ru-RU" dirty="0" err="1" smtClean="0"/>
              <a:t>кетгутовыми</a:t>
            </a:r>
            <a:r>
              <a:rPr lang="ru-RU" dirty="0" smtClean="0"/>
              <a:t> швами. Глубокие разрывы влагалища, проникающие в </a:t>
            </a:r>
            <a:r>
              <a:rPr lang="ru-RU" dirty="0" err="1" smtClean="0"/>
              <a:t>околовлагалищную</a:t>
            </a:r>
            <a:r>
              <a:rPr lang="ru-RU" dirty="0" smtClean="0"/>
              <a:t> клетчатку, зашивать технически очень сложно, требуется хорошее знание анатомии, общее обезболивание</a:t>
            </a:r>
          </a:p>
        </p:txBody>
      </p:sp>
    </p:spTree>
    <p:extLst>
      <p:ext uri="{BB962C8B-B14F-4D97-AF65-F5344CB8AC3E}">
        <p14:creationId xmlns:p14="http://schemas.microsoft.com/office/powerpoint/2010/main" val="4089645501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323439"/>
          </a:xfrm>
        </p:spPr>
        <p:txBody>
          <a:bodyPr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ГЕМАТОМЫ НАРУЖНЫХ ПОЛОВЫХ ОРГАНОВ 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ВЛАГАЛИЩА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53943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dirty="0" smtClean="0"/>
              <a:t>Происходит </a:t>
            </a:r>
            <a:r>
              <a:rPr lang="ru-RU" dirty="0"/>
              <a:t>растяжение и разрыв сосудов в глубине мягких тканей, поверхность которых остается неповрежденной. Изливающаяся из поврежденных сосудов кровь скапливается в тканях и рыхлой клетчатке, образуется гематома, размеры которой могут превышать головку новорожденного и более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774910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8630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3000" dirty="0"/>
              <a:t>Клиническая картина характеризуется появлением сине-багровой опухоли в области наружных половых органов или влагалища, вход во влагалище расположен эксцентрично. Даже небольшие гематомы могут вызывать ощущение дискомфорта (чувство давления, распирания) и резкую боль. При больших или прогрессирующих гематомах развивается картина геморрагического шока. </a:t>
            </a:r>
          </a:p>
          <a:p>
            <a:pPr marL="0" indent="0">
              <a:buNone/>
            </a:pPr>
            <a:r>
              <a:rPr lang="ru-RU" sz="3000" dirty="0"/>
              <a:t>Гематомы более 4-5 см в диаметре подлежат вскрытию с целью найти кровоточащий сосуд, чтобы наложить на него лигатуру, удалить сгустки крови, зашить рану наглухо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80046006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ОСТРЫЙ ВЫВОРОТ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7680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800" dirty="0"/>
              <a:t>Острый выворот матки возникает при неправильном ведении последового периода,</a:t>
            </a:r>
          </a:p>
          <a:p>
            <a:r>
              <a:rPr lang="ru-RU" sz="2800" dirty="0" smtClean="0"/>
              <a:t>вследствие </a:t>
            </a:r>
            <a:r>
              <a:rPr lang="ru-RU" sz="2800" dirty="0"/>
              <a:t>слабости связочного аппарата матки,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атонии матки. </a:t>
            </a:r>
          </a:p>
          <a:p>
            <a:pPr marL="0" indent="0">
              <a:buNone/>
            </a:pPr>
            <a:r>
              <a:rPr lang="ru-RU" sz="2800" dirty="0"/>
              <a:t>Выворот матки может быть полным или частичным. Всегда сопровождается развитием болевого шока. Диагностика не представляет трудностей.</a:t>
            </a:r>
          </a:p>
          <a:p>
            <a:pPr marL="0" indent="0">
              <a:buNone/>
            </a:pPr>
            <a:r>
              <a:rPr lang="ru-RU" sz="2800" dirty="0"/>
              <a:t>Лечение острого выворота матки заключается в немедленной противошоковой терапии и вправлении вывернутой матки на место под глубоким наркозом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9106138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18"/>
            <a:ext cx="8229600" cy="1323439"/>
          </a:xfrm>
        </p:spPr>
        <p:txBody>
          <a:bodyPr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РАСТЯЖЕНИЯ И РАЗРЫВЫ СОЧЛЕНЕНИЙ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ТАЗА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00444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dirty="0"/>
              <a:t>У отдельных беременных имеет место чрезмерное размягчение сочленений таза (</a:t>
            </a:r>
            <a:r>
              <a:rPr lang="ru-RU" sz="2800" dirty="0" err="1"/>
              <a:t>симфизит</a:t>
            </a:r>
            <a:r>
              <a:rPr lang="ru-RU" sz="2800" dirty="0"/>
              <a:t>, </a:t>
            </a:r>
            <a:r>
              <a:rPr lang="ru-RU" sz="2800" dirty="0" err="1"/>
              <a:t>симфизиопатия</a:t>
            </a:r>
            <a:r>
              <a:rPr lang="ru-RU" sz="2800" dirty="0"/>
              <a:t>). </a:t>
            </a:r>
          </a:p>
          <a:p>
            <a:pPr marL="0" indent="0">
              <a:buNone/>
            </a:pPr>
            <a:r>
              <a:rPr lang="ru-RU" sz="2800" dirty="0"/>
              <a:t>При родах крупным или переношенным плодом, наложении акушерских щипцов, лонные кости отходят друг от друга на значительное расстояние (более 0,5 см). </a:t>
            </a:r>
          </a:p>
          <a:p>
            <a:pPr marL="0" indent="0">
              <a:buNone/>
            </a:pPr>
            <a:r>
              <a:rPr lang="ru-RU" sz="2800" dirty="0"/>
              <a:t>При разрыве лонного сочленения может быть смещение лонных костей, повреждение мочеиспускательного канала, клитора, мочевого пузыря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5540974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13735"/>
          </a:xfrm>
        </p:spPr>
        <p:txBody>
          <a:bodyPr>
            <a:spAutoFit/>
          </a:bodyPr>
          <a:lstStyle/>
          <a:p>
            <a:r>
              <a:rPr lang="ru-RU" dirty="0" smtClean="0"/>
              <a:t>появление </a:t>
            </a:r>
            <a:r>
              <a:rPr lang="ru-RU" dirty="0"/>
              <a:t>болей в области лонного сочленения, крестца, копчика, симптом «прилипшей пятки»  на 2-3 день после </a:t>
            </a:r>
            <a:r>
              <a:rPr lang="ru-RU" dirty="0" smtClean="0"/>
              <a:t>родов;</a:t>
            </a:r>
            <a:endParaRPr lang="ru-RU" dirty="0"/>
          </a:p>
          <a:p>
            <a:r>
              <a:rPr lang="ru-RU" dirty="0" smtClean="0"/>
              <a:t>боль </a:t>
            </a:r>
            <a:r>
              <a:rPr lang="ru-RU" dirty="0"/>
              <a:t>усиливается при разведении ног и ходьбе, нарушается походка.</a:t>
            </a:r>
          </a:p>
          <a:p>
            <a:pPr marL="0" indent="0">
              <a:buNone/>
            </a:pPr>
            <a:r>
              <a:rPr lang="ru-RU" dirty="0"/>
              <a:t>Распознают повреждения сочленений таза при осмотре и пальпации области лонного сочленения и с помощью рентгенографии, </a:t>
            </a:r>
            <a:r>
              <a:rPr lang="ru-RU" dirty="0" smtClean="0"/>
              <a:t>УЗИ.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389670"/>
      </p:ext>
    </p:extLst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286232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 smtClean="0"/>
              <a:t>Лечение может быть консервативным (покой, тугое </a:t>
            </a:r>
            <a:r>
              <a:rPr lang="ru-RU" sz="3600" dirty="0" err="1" smtClean="0"/>
              <a:t>бинтование</a:t>
            </a:r>
            <a:r>
              <a:rPr lang="ru-RU" sz="3600" dirty="0" smtClean="0"/>
              <a:t> таза, корсеты). При разрыве лонного сочленения или значительном расхождении костей таза требуется хирургическое вмешательство.</a:t>
            </a:r>
          </a:p>
        </p:txBody>
      </p:sp>
    </p:spTree>
    <p:extLst>
      <p:ext uri="{BB962C8B-B14F-4D97-AF65-F5344CB8AC3E}">
        <p14:creationId xmlns:p14="http://schemas.microsoft.com/office/powerpoint/2010/main" val="372929139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РАЗРЫВЫ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21373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/>
              <a:t>Классификация разрывов матки по Л.С. </a:t>
            </a:r>
            <a:r>
              <a:rPr lang="ru-RU" dirty="0" smtClean="0"/>
              <a:t>Персианинову: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dirty="0" smtClean="0"/>
              <a:t>По </a:t>
            </a:r>
            <a:r>
              <a:rPr lang="ru-RU" b="1" dirty="0"/>
              <a:t>времени происхождения:</a:t>
            </a:r>
            <a:endParaRPr lang="ru-RU" dirty="0"/>
          </a:p>
          <a:p>
            <a:pPr marL="895350" indent="-355600"/>
            <a:r>
              <a:rPr lang="ru-RU" dirty="0" smtClean="0"/>
              <a:t>Разрыв </a:t>
            </a:r>
            <a:r>
              <a:rPr lang="ru-RU" dirty="0"/>
              <a:t>во время беременности;</a:t>
            </a:r>
          </a:p>
          <a:p>
            <a:pPr marL="895350" indent="-355600"/>
            <a:r>
              <a:rPr lang="ru-RU" dirty="0" smtClean="0"/>
              <a:t>Разрыв </a:t>
            </a:r>
            <a:r>
              <a:rPr lang="ru-RU" dirty="0"/>
              <a:t>во время </a:t>
            </a:r>
            <a:r>
              <a:rPr lang="ru-RU" dirty="0" smtClean="0"/>
              <a:t>родов.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ru-RU" b="1" dirty="0" smtClean="0"/>
              <a:t>По </a:t>
            </a:r>
            <a:r>
              <a:rPr lang="ru-RU" b="1" dirty="0"/>
              <a:t>патогенетическому признаку: </a:t>
            </a:r>
            <a:endParaRPr lang="ru-RU" dirty="0"/>
          </a:p>
          <a:p>
            <a:pPr marL="895350" indent="-355600"/>
            <a:r>
              <a:rPr lang="ru-RU" dirty="0" smtClean="0"/>
              <a:t>Самопроизвольные.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Типичные;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Атипичные.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541559"/>
      </p:ext>
    </p:extLst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968515"/>
            <a:ext cx="6192688" cy="1938992"/>
          </a:xfrm>
        </p:spPr>
        <p:txBody>
          <a:bodyPr wrap="square">
            <a:sp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7690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712968" cy="5780044"/>
          </a:xfr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 startAt="3"/>
            </a:pPr>
            <a:r>
              <a:rPr lang="ru-RU" sz="2400" b="1" dirty="0" smtClean="0"/>
              <a:t>По </a:t>
            </a:r>
            <a:r>
              <a:rPr lang="ru-RU" sz="2400" b="1" dirty="0"/>
              <a:t>клиническому течению:</a:t>
            </a:r>
            <a:endParaRPr lang="ru-RU" sz="2400" dirty="0"/>
          </a:p>
          <a:p>
            <a:pPr marL="892175"/>
            <a:r>
              <a:rPr lang="ru-RU" sz="2400" dirty="0" smtClean="0"/>
              <a:t>Угрожающий разрыв;</a:t>
            </a:r>
            <a:endParaRPr lang="ru-RU" sz="2400" dirty="0"/>
          </a:p>
          <a:p>
            <a:pPr marL="892175"/>
            <a:r>
              <a:rPr lang="ru-RU" sz="2400" dirty="0" smtClean="0"/>
              <a:t>Начавшийся разрыв;</a:t>
            </a:r>
            <a:endParaRPr lang="ru-RU" sz="2400" dirty="0"/>
          </a:p>
          <a:p>
            <a:pPr marL="892175"/>
            <a:r>
              <a:rPr lang="ru-RU" sz="2400" dirty="0" smtClean="0"/>
              <a:t>Совершившийся </a:t>
            </a:r>
            <a:r>
              <a:rPr lang="ru-RU" sz="2400" dirty="0"/>
              <a:t>разрыв.</a:t>
            </a:r>
          </a:p>
          <a:p>
            <a:pPr marL="514350" indent="-514350">
              <a:buFont typeface="+mj-lt"/>
              <a:buAutoNum type="romanUcPeriod" startAt="4"/>
            </a:pPr>
            <a:r>
              <a:rPr lang="ru-RU" sz="2400" b="1" dirty="0" smtClean="0"/>
              <a:t>По </a:t>
            </a:r>
            <a:r>
              <a:rPr lang="ru-RU" sz="2400" b="1" dirty="0"/>
              <a:t>характеру повреждения:</a:t>
            </a:r>
            <a:endParaRPr lang="ru-RU" sz="2400" dirty="0"/>
          </a:p>
          <a:p>
            <a:pPr marL="892175"/>
            <a:r>
              <a:rPr lang="ru-RU" sz="2400" dirty="0" smtClean="0"/>
              <a:t>Трещина </a:t>
            </a:r>
            <a:r>
              <a:rPr lang="ru-RU" sz="2400" dirty="0"/>
              <a:t>(надрыв</a:t>
            </a:r>
            <a:r>
              <a:rPr lang="ru-RU" sz="2400" dirty="0" smtClean="0"/>
              <a:t>);</a:t>
            </a:r>
            <a:endParaRPr lang="ru-RU" sz="2400" dirty="0"/>
          </a:p>
          <a:p>
            <a:pPr marL="892175"/>
            <a:r>
              <a:rPr lang="ru-RU" sz="2400" dirty="0" smtClean="0"/>
              <a:t>Неполный </a:t>
            </a:r>
            <a:r>
              <a:rPr lang="ru-RU" sz="2400" dirty="0"/>
              <a:t>разрыв (не проникающий в брюшную полость</a:t>
            </a:r>
            <a:r>
              <a:rPr lang="ru-RU" sz="2400" dirty="0" smtClean="0"/>
              <a:t>);</a:t>
            </a:r>
            <a:endParaRPr lang="ru-RU" sz="2400" dirty="0"/>
          </a:p>
          <a:p>
            <a:pPr marL="892175"/>
            <a:r>
              <a:rPr lang="ru-RU" sz="2400" dirty="0" smtClean="0"/>
              <a:t>Полный </a:t>
            </a:r>
            <a:r>
              <a:rPr lang="ru-RU" sz="2400" dirty="0"/>
              <a:t>разрыв (проникающий в брюшную полость).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ru-RU" sz="2400" b="1" dirty="0" smtClean="0"/>
              <a:t>По </a:t>
            </a:r>
            <a:r>
              <a:rPr lang="ru-RU" sz="2400" b="1" dirty="0"/>
              <a:t>локализации:</a:t>
            </a:r>
            <a:endParaRPr lang="ru-RU" sz="2400" dirty="0"/>
          </a:p>
          <a:p>
            <a:pPr marL="892175"/>
            <a:r>
              <a:rPr lang="ru-RU" sz="2400" dirty="0" smtClean="0"/>
              <a:t>Разрыв </a:t>
            </a:r>
            <a:r>
              <a:rPr lang="ru-RU" sz="2400" dirty="0"/>
              <a:t>в дне </a:t>
            </a:r>
            <a:r>
              <a:rPr lang="ru-RU" sz="2400" dirty="0" smtClean="0"/>
              <a:t>матки;</a:t>
            </a:r>
            <a:endParaRPr lang="ru-RU" sz="2400" dirty="0"/>
          </a:p>
          <a:p>
            <a:pPr marL="892175"/>
            <a:r>
              <a:rPr lang="ru-RU" sz="2400" dirty="0" smtClean="0"/>
              <a:t>Разрыв </a:t>
            </a:r>
            <a:r>
              <a:rPr lang="ru-RU" sz="2400" dirty="0"/>
              <a:t>в теле </a:t>
            </a:r>
            <a:r>
              <a:rPr lang="ru-RU" sz="2400" dirty="0" smtClean="0"/>
              <a:t>матки;</a:t>
            </a:r>
            <a:endParaRPr lang="ru-RU" sz="2400" dirty="0"/>
          </a:p>
          <a:p>
            <a:pPr marL="892175"/>
            <a:r>
              <a:rPr lang="ru-RU" sz="2400" dirty="0" smtClean="0"/>
              <a:t>Разрыв </a:t>
            </a:r>
            <a:r>
              <a:rPr lang="ru-RU" sz="2400" dirty="0"/>
              <a:t>в нижнем </a:t>
            </a:r>
            <a:r>
              <a:rPr lang="ru-RU" sz="2400" dirty="0" smtClean="0"/>
              <a:t>сегменте;</a:t>
            </a:r>
            <a:endParaRPr lang="ru-RU" sz="2400" dirty="0"/>
          </a:p>
          <a:p>
            <a:pPr marL="892175"/>
            <a:r>
              <a:rPr lang="ru-RU" sz="2400" dirty="0" smtClean="0"/>
              <a:t>Отрыв </a:t>
            </a:r>
            <a:r>
              <a:rPr lang="ru-RU" sz="2400" dirty="0"/>
              <a:t>матки от сводов влагалища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4251101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ЭТИОЛОГИЯ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РАЗРЫВОВ МАТКИ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1222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dirty="0"/>
              <a:t>Существуют две теории, объясняющие развитие данной акушерской патологии:</a:t>
            </a:r>
          </a:p>
          <a:p>
            <a:r>
              <a:rPr lang="ru-RU" dirty="0"/>
              <a:t> </a:t>
            </a:r>
            <a:r>
              <a:rPr lang="ru-RU" dirty="0" smtClean="0"/>
              <a:t>механическая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 smtClean="0"/>
              <a:t>гистопатическая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Доказано, что оба эти фактора имеют существенное значение в развитии разрыва матки. Структурные изменения в мышце матки – факторы, предрасполагающие  к травме , а механические препятствия –факторы, способствующий  </a:t>
            </a:r>
            <a:r>
              <a:rPr lang="ru-RU" dirty="0" smtClean="0"/>
              <a:t>разрыву.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59773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 РАЗРЫВОВ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352928" cy="518911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Угрожающий разрыв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матки:</a:t>
            </a:r>
          </a:p>
          <a:p>
            <a:r>
              <a:rPr lang="ru-RU" sz="2400" dirty="0"/>
              <a:t>Бурная родовая деятельность, сильные, болезненные схватки, не судорожные.</a:t>
            </a:r>
          </a:p>
          <a:p>
            <a:r>
              <a:rPr lang="ru-RU" sz="2400" dirty="0" smtClean="0"/>
              <a:t>Матка </a:t>
            </a:r>
            <a:r>
              <a:rPr lang="ru-RU" sz="2400" dirty="0"/>
              <a:t>вытянута в длину, дно ее отклонено в сторону от средней линии, круглые связки напряжены, болезненны, могут быть асимметричны при косом расположении </a:t>
            </a:r>
            <a:r>
              <a:rPr lang="ru-RU" sz="2400" dirty="0" err="1"/>
              <a:t>контракционного</a:t>
            </a:r>
            <a:r>
              <a:rPr lang="ru-RU" sz="2400" dirty="0"/>
              <a:t> кольца. </a:t>
            </a:r>
          </a:p>
          <a:p>
            <a:r>
              <a:rPr lang="ru-RU" sz="2400" dirty="0" err="1" smtClean="0"/>
              <a:t>Контракционное</a:t>
            </a:r>
            <a:r>
              <a:rPr lang="ru-RU" sz="2400" dirty="0" smtClean="0"/>
              <a:t> </a:t>
            </a:r>
            <a:r>
              <a:rPr lang="ru-RU" sz="2400" dirty="0"/>
              <a:t>кольцо расположено высоко над лоном, чаще - на уровне пупка, и косо, вследствие чего матка приобретает форму песочных часов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Нижний сегмент матки истончен, </a:t>
            </a:r>
            <a:r>
              <a:rPr lang="ru-RU" sz="2400" dirty="0" err="1" smtClean="0"/>
              <a:t>перерастянут</a:t>
            </a:r>
            <a:r>
              <a:rPr lang="ru-RU" sz="2400" dirty="0" smtClean="0"/>
              <a:t>, при пальпации вне схваток - резко болезненный, в результате чего определить предлежащую часть невозможно.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153957610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853910"/>
          </a:xfrm>
        </p:spPr>
        <p:txBody>
          <a:bodyPr>
            <a:spAutoFit/>
          </a:bodyPr>
          <a:lstStyle/>
          <a:p>
            <a:r>
              <a:rPr lang="ru-RU" sz="2400" dirty="0" smtClean="0"/>
              <a:t>Появляется отек шейки матки вследствие прижатия ее к стенкам малого таза, открытие шейки матки кажется полным, но ее края в виде "бахромы" свободно свисают во влагалище, отек с шейки матки может распространиться на влагалище и наружные половые органы.</a:t>
            </a:r>
          </a:p>
          <a:p>
            <a:r>
              <a:rPr lang="ru-RU" sz="2400" dirty="0" smtClean="0"/>
              <a:t>Вследствие прижатия уретры или мочевого пузыря головкой плода происходит отек </a:t>
            </a:r>
            <a:r>
              <a:rPr lang="ru-RU" sz="2400" dirty="0" err="1" smtClean="0"/>
              <a:t>околопузырной</a:t>
            </a:r>
            <a:r>
              <a:rPr lang="ru-RU" sz="2400" dirty="0" smtClean="0"/>
              <a:t> клетчатки, самостоятельное мочеотделение затруднено.</a:t>
            </a:r>
          </a:p>
          <a:p>
            <a:r>
              <a:rPr lang="ru-RU" sz="2400" dirty="0" smtClean="0"/>
              <a:t>Часто появляются непроизвольные потуги при высоко стоящей головке плода, полном открытии шейки матки и отсутствии плодного пузыря.</a:t>
            </a:r>
          </a:p>
          <a:p>
            <a:r>
              <a:rPr lang="ru-RU" sz="2400" dirty="0" smtClean="0"/>
              <a:t>Беспокойное поведение роженицы. Если своевременно не оказать помощь, то </a:t>
            </a:r>
            <a:r>
              <a:rPr lang="ru-RU" sz="2400" dirty="0"/>
              <a:t>угрожающий разрыв перейдет в начавшийся разрыв матки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6908563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109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800" dirty="0"/>
              <a:t>Для начавшегося разрыва характерно присоединение к симптомам угрожающего разрыва матки новых симптомов, вызванных начинающимся надрывом эндометрия. </a:t>
            </a:r>
          </a:p>
          <a:p>
            <a:pPr marL="0" indent="0">
              <a:buNone/>
            </a:pPr>
            <a:r>
              <a:rPr lang="ru-RU" sz="2800" dirty="0"/>
              <a:t>П</a:t>
            </a:r>
            <a:r>
              <a:rPr lang="ru-RU" sz="2800" dirty="0" smtClean="0"/>
              <a:t>оявляются </a:t>
            </a:r>
            <a:r>
              <a:rPr lang="ru-RU" sz="2800" dirty="0"/>
              <a:t>сукровичные или кровяные выделения из влагалища, в моче - примесь крови. Вследствие бурных, судорожных схваток начинает страдать плод (учащение или </a:t>
            </a:r>
            <a:r>
              <a:rPr lang="ru-RU" sz="2800" dirty="0" err="1"/>
              <a:t>урежение</a:t>
            </a:r>
            <a:r>
              <a:rPr lang="ru-RU" sz="2800" dirty="0"/>
              <a:t> сердцебиения плода, повышение двигательной активности, при головных </a:t>
            </a:r>
            <a:r>
              <a:rPr lang="ru-RU" sz="2800" dirty="0" err="1"/>
              <a:t>предлежаниях</a:t>
            </a:r>
            <a:r>
              <a:rPr lang="ru-RU" sz="2800" dirty="0"/>
              <a:t> - появление </a:t>
            </a:r>
            <a:r>
              <a:rPr lang="ru-RU" sz="2800" dirty="0" err="1"/>
              <a:t>мекония</a:t>
            </a:r>
            <a:r>
              <a:rPr lang="ru-RU" sz="2800" dirty="0"/>
              <a:t> в водах, иногда гибель плода). Роженица – возбуждена, кричит, из-за сильных, непрекращающихся болей. Жалуется на слабость, головокружение, чувство страха, боязнь смерти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6713696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Атипичный разрыв матки по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рубцу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138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неполноценности рубца можно думать:</a:t>
            </a:r>
          </a:p>
          <a:p>
            <a:r>
              <a:rPr lang="ru-RU" sz="2400" dirty="0" smtClean="0"/>
              <a:t>если </a:t>
            </a:r>
            <a:r>
              <a:rPr lang="ru-RU" sz="2400" dirty="0"/>
              <a:t>предыдущее кесарево сечение было произведено менее чем 2 года тому </a:t>
            </a:r>
            <a:r>
              <a:rPr lang="ru-RU" sz="2400" dirty="0" smtClean="0"/>
              <a:t>назад;</a:t>
            </a:r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послеоперационном периоде была лихорадка, нагноение передней брюшной стенки, если был </a:t>
            </a:r>
            <a:r>
              <a:rPr lang="ru-RU" sz="2400" dirty="0" err="1"/>
              <a:t>корпоральный</a:t>
            </a:r>
            <a:r>
              <a:rPr lang="ru-RU" sz="2400" dirty="0"/>
              <a:t> разрез на </a:t>
            </a:r>
            <a:r>
              <a:rPr lang="ru-RU" sz="2400" dirty="0" smtClean="0"/>
              <a:t>матке;</a:t>
            </a:r>
            <a:endParaRPr lang="ru-RU" sz="2400" dirty="0"/>
          </a:p>
          <a:p>
            <a:r>
              <a:rPr lang="ru-RU" sz="2400" dirty="0" smtClean="0"/>
              <a:t>если </a:t>
            </a:r>
            <a:r>
              <a:rPr lang="ru-RU" sz="2400" dirty="0"/>
              <a:t>в течение данной беременности были боли в животе или скудные кровяные выделения задолго до </a:t>
            </a:r>
            <a:r>
              <a:rPr lang="ru-RU" sz="2400" dirty="0" smtClean="0"/>
              <a:t>родов.</a:t>
            </a:r>
          </a:p>
          <a:p>
            <a:pPr marL="0" indent="0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Признаками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несостоятельности рубца на матке являются:</a:t>
            </a:r>
          </a:p>
          <a:p>
            <a:r>
              <a:rPr lang="ru-RU" sz="2400" dirty="0" smtClean="0"/>
              <a:t>боли </a:t>
            </a:r>
            <a:r>
              <a:rPr lang="ru-RU" sz="2400" dirty="0"/>
              <a:t>в области рубца  или внизу </a:t>
            </a:r>
            <a:r>
              <a:rPr lang="ru-RU" sz="2400" dirty="0" smtClean="0"/>
              <a:t>живота;</a:t>
            </a:r>
            <a:endParaRPr lang="ru-RU" sz="2400" dirty="0"/>
          </a:p>
          <a:p>
            <a:r>
              <a:rPr lang="ru-RU" sz="2400" dirty="0" smtClean="0"/>
              <a:t>болезненность </a:t>
            </a:r>
            <a:r>
              <a:rPr lang="ru-RU" sz="2400" dirty="0"/>
              <a:t>рубца при </a:t>
            </a:r>
            <a:r>
              <a:rPr lang="ru-RU" sz="2400" dirty="0" smtClean="0"/>
              <a:t>пальпации;</a:t>
            </a:r>
            <a:endParaRPr lang="ru-RU" sz="2400" dirty="0"/>
          </a:p>
          <a:p>
            <a:r>
              <a:rPr lang="ru-RU" sz="2400" dirty="0" smtClean="0"/>
              <a:t>определение  </a:t>
            </a:r>
            <a:r>
              <a:rPr lang="ru-RU" sz="2400" dirty="0"/>
              <a:t>истончения рубца или ниш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417999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1621</Words>
  <Application>Microsoft Office PowerPoint</Application>
  <PresentationFormat>Экран (4:3)</PresentationFormat>
  <Paragraphs>141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Родовой травматизм матери</vt:lpstr>
      <vt:lpstr>Презентация PowerPoint</vt:lpstr>
      <vt:lpstr>РАЗРЫВЫ МАТКИ</vt:lpstr>
      <vt:lpstr>Презентация PowerPoint</vt:lpstr>
      <vt:lpstr>ЭТИОЛОГИЯ РАЗРЫВОВ МАТКИ</vt:lpstr>
      <vt:lpstr>КЛИНИКА РАЗРЫВОВ МАТКИ</vt:lpstr>
      <vt:lpstr>Презентация PowerPoint</vt:lpstr>
      <vt:lpstr>Презентация PowerPoint</vt:lpstr>
      <vt:lpstr>Атипичный разрыв матки по рубцу</vt:lpstr>
      <vt:lpstr>Презентация PowerPoint</vt:lpstr>
      <vt:lpstr>ОСНОВНЫЕ ПРИНЦИПЫ ОКАЗАНИЯ НЕОТЛОЖНОЙ ПОМОЩИ ПРИ РАЗРЫВАХ МАТКИ</vt:lpstr>
      <vt:lpstr>РАЗРЫВЫ ШЕЙКИ МАТКИ</vt:lpstr>
      <vt:lpstr>Презентация PowerPoint</vt:lpstr>
      <vt:lpstr>Презентация PowerPoint</vt:lpstr>
      <vt:lpstr>Презентация PowerPoint</vt:lpstr>
      <vt:lpstr>Презентация PowerPoint</vt:lpstr>
      <vt:lpstr>РАЗРЫВЫ ПРОМЕЖНОСТИ</vt:lpstr>
      <vt:lpstr>Презентация PowerPoint</vt:lpstr>
      <vt:lpstr>Презентация PowerPoint</vt:lpstr>
      <vt:lpstr>КЛИНИКА</vt:lpstr>
      <vt:lpstr>ЛЕЧЕНИЕ</vt:lpstr>
      <vt:lpstr>РАЗРЫВЫ ВЛАГАЛИЩА</vt:lpstr>
      <vt:lpstr>Презентация PowerPoint</vt:lpstr>
      <vt:lpstr>ГЕМАТОМЫ НАРУЖНЫХ ПОЛОВЫХ ОРГАНОВ И ВЛАГАЛИЩА</vt:lpstr>
      <vt:lpstr>Презентация PowerPoint</vt:lpstr>
      <vt:lpstr>ОСТРЫЙ ВЫВОРОТ МАТКИ</vt:lpstr>
      <vt:lpstr>РАСТЯЖЕНИЯ И РАЗРЫВЫ СОЧЛЕНЕНИЙ ТАЗА</vt:lpstr>
      <vt:lpstr>КЛИНИКА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Родовой травматизм матери</dc:title>
  <dc:creator>Андрей</dc:creator>
  <cp:lastModifiedBy>Андрей</cp:lastModifiedBy>
  <cp:revision>8</cp:revision>
  <dcterms:created xsi:type="dcterms:W3CDTF">2012-09-26T17:27:21Z</dcterms:created>
  <dcterms:modified xsi:type="dcterms:W3CDTF">2012-11-06T12:42:47Z</dcterms:modified>
</cp:coreProperties>
</file>